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706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  <p:embeddedFont>
      <p:font typeface="Montserrat ExtraBold"/>
      <p:bold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1E59569-3EE5-49CA-BABB-5A17CF9D523F}">
  <a:tblStyle styleId="{01E59569-3EE5-49CA-BABB-5A17CF9D523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3" Type="http://schemas.openxmlformats.org/officeDocument/2006/relationships/font" Target="fonts/MontserratExtraBold-bold.fntdata"/><Relationship Id="rId12" Type="http://schemas.openxmlformats.org/officeDocument/2006/relationships/font" Target="fonts/HelveticaNeue-boldItalic.fntdata"/><Relationship Id="rId14" Type="http://schemas.openxmlformats.org/officeDocument/2006/relationships/font" Target="fonts/MontserratExtraBold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01fa7d95c6_0_9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01fa7d95c6_0_9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g101fa7d95c6_0_9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0462d22c1b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0462d22c1b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0462d22c1b_0_2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0462d22c1b_0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">
  <p:cSld name="TITLE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2">
  <p:cSld name="TITLE_2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3">
  <p:cSld name="TITLE_3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4">
  <p:cSld name="TITLE_4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6"/>
          <p:cNvSpPr txBox="1"/>
          <p:nvPr/>
        </p:nvSpPr>
        <p:spPr>
          <a:xfrm>
            <a:off x="8759120" y="4757750"/>
            <a:ext cx="314400" cy="3117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 sz="7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‹#›</a:t>
            </a:fld>
            <a:endParaRPr sz="700">
              <a:solidFill>
                <a:srgbClr val="FFFFF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5">
  <p:cSld name="TITLE_5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7" name="Google Shape;57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8" name="Google Shape;58;p17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4 1">
  <p:cSld name="TITLE_4_1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1" name="Google Shape;61;p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2" name="Google Shape;62;p18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4 2">
  <p:cSld name="TITLE_9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5" name="Google Shape;65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6" name="Google Shape;66;p19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6">
  <p:cSld name="TITLE_6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9" name="Google Shape;69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0" name="Google Shape;70;p20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4 3">
  <p:cSld name="TITLE_4_3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4 4">
  <p:cSld name="TITLE_4_4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7">
  <p:cSld name="TITLE_7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5" name="Google Shape;75;p2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6" name="Google Shape;76;p23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4 2 1">
  <p:cSld name="TITLE_4_2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8">
  <p:cSld name="TITLE_10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0">
  <p:cSld name="TITLE_10_1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81" name="Google Shape;81;p2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82" name="Google Shape;82;p26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9">
  <p:cSld name="TITLE_11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1">
  <p:cSld name="TITLE_12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2">
  <p:cSld name="TITLE_13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3">
  <p:cSld name="TITLE_14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4">
  <p:cSld name="TITLE_15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7 1">
  <p:cSld name="TITLE_8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1 1">
  <p:cSld name="TITLE_14_1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92" name="Google Shape;92;p3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93" name="Google Shape;93;p34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1 2">
  <p:cSld name="TITLE_14_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96" name="Google Shape;96;p3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97" name="Google Shape;97;p35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20 1">
  <p:cSld name="TITLE_23_1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0" name="Google Shape;100;p3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01" name="Google Shape;101;p36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6">
  <p:cSld name="TITLE_17_2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2 1">
  <p:cSld name="TITLE_25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4 5">
  <p:cSld name="TITLE_4_5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6" name="Google Shape;106;p3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07" name="Google Shape;107;p39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8 1">
  <p:cSld name="TITLE_28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6 4">
  <p:cSld name="TITLE_6_4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1" name="Google Shape;111;p4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2" name="Google Shape;112;p41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5">
  <p:cSld name="TITLE_29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1 3">
  <p:cSld name="TITLE_14_3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6" name="Google Shape;116;p4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7" name="Google Shape;117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9">
  <p:cSld name="TITLE_22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0" name="Google Shape;120;p4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1" name="Google Shape;121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4 6">
  <p:cSld name="TITLE_4_6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 1 2">
  <p:cSld name="TITLE_1_4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9 3">
  <p:cSld name="TITLE_22_3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6" name="Google Shape;126;p4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7" name="Google Shape;127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 1 3">
  <p:cSld name="TITLE_1_7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 1">
  <p:cSld name="TITLE_1_8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1" name="Google Shape;131;p4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2" name="Google Shape;132;p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0 1">
  <p:cSld name="TITLE_26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5" name="Google Shape;135;p5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6" name="Google Shape;136;p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 1 1">
  <p:cSld name="TITLE_1_5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9" name="Google Shape;139;p5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0" name="Google Shape;140;p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 1 4">
  <p:cSld name="TITLE_9_1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43" name="Google Shape;143;p52"/>
          <p:cNvSpPr txBox="1"/>
          <p:nvPr/>
        </p:nvSpPr>
        <p:spPr>
          <a:xfrm>
            <a:off x="-9042" y="4871127"/>
            <a:ext cx="5199300" cy="2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>
                <a:solidFill>
                  <a:srgbClr val="999999"/>
                </a:solidFill>
                <a:latin typeface="Trebuchet MS"/>
                <a:ea typeface="Trebuchet MS"/>
                <a:cs typeface="Trebuchet MS"/>
                <a:sym typeface="Trebuchet MS"/>
              </a:rPr>
              <a:t>Copyright 2021 PR Table Inc. All rights reserved.</a:t>
            </a:r>
            <a:endParaRPr sz="700">
              <a:solidFill>
                <a:srgbClr val="999999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自由レイアウト_白" showMasterSp="0">
  <p:cSld name="自由レイアウト_白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3 1 1">
  <p:cSld name="TITLE_11_1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7" name="Google Shape;147;p5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8" name="Google Shape;148;p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 1 4 1">
  <p:cSld name="TITLE_9_2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 1">
  <p:cSld name="OBJECT_1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3" name="Google Shape;153;p56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154" name="Google Shape;154;p5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55" name="Google Shape;155;p5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156" name="Google Shape;156;p5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24">
  <p:cSld name="TITLE_30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 1 4 2">
  <p:cSld name="TITLE_9_3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 16 1">
  <p:cSld name="TITLE_17_3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734108" y="514349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43" Type="http://schemas.openxmlformats.org/officeDocument/2006/relationships/slideLayout" Target="../slideLayouts/slideLayout43.xml"/><Relationship Id="rId46" Type="http://schemas.openxmlformats.org/officeDocument/2006/relationships/slideLayout" Target="../slideLayouts/slideLayout46.xml"/><Relationship Id="rId45" Type="http://schemas.openxmlformats.org/officeDocument/2006/relationships/slideLayout" Target="../slideLayouts/slideLayout45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48" Type="http://schemas.openxmlformats.org/officeDocument/2006/relationships/slideLayout" Target="../slideLayouts/slideLayout48.xml"/><Relationship Id="rId47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32.xml"/><Relationship Id="rId35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34.xml"/><Relationship Id="rId37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36.xml"/><Relationship Id="rId39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11.xml"/><Relationship Id="rId5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10.xml"/><Relationship Id="rId54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13.xml"/><Relationship Id="rId5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12.xml"/><Relationship Id="rId56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15.xml"/><Relationship Id="rId59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8" Type="http://schemas.openxmlformats.org/officeDocument/2006/relationships/slideLayout" Target="../slideLayouts/slideLayout5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/>
        </p:nvSpPr>
        <p:spPr>
          <a:xfrm>
            <a:off x="-9042" y="4871127"/>
            <a:ext cx="5199300" cy="2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>
                <a:solidFill>
                  <a:srgbClr val="999999"/>
                </a:solidFill>
                <a:latin typeface="Trebuchet MS"/>
                <a:ea typeface="Trebuchet MS"/>
                <a:cs typeface="Trebuchet MS"/>
                <a:sym typeface="Trebuchet MS"/>
              </a:rPr>
              <a:t>Copyright 2022 PR Table Inc. All rights reserved.</a:t>
            </a:r>
            <a:endParaRPr sz="700">
              <a:solidFill>
                <a:srgbClr val="999999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0"/>
          <p:cNvSpPr/>
          <p:nvPr/>
        </p:nvSpPr>
        <p:spPr>
          <a:xfrm>
            <a:off x="1916850" y="2207850"/>
            <a:ext cx="5231100" cy="177000"/>
          </a:xfrm>
          <a:prstGeom prst="rect">
            <a:avLst/>
          </a:prstGeom>
          <a:solidFill>
            <a:srgbClr val="FFF1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60"/>
          <p:cNvSpPr txBox="1"/>
          <p:nvPr/>
        </p:nvSpPr>
        <p:spPr>
          <a:xfrm>
            <a:off x="473325" y="1636250"/>
            <a:ext cx="82713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39550" lIns="79125" spcFirstLastPara="1" rIns="79125" wrap="square" tIns="3955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5200">
                <a:solidFill>
                  <a:schemeClr val="dk1"/>
                </a:solidFill>
              </a:rPr>
              <a:t>WORK②</a:t>
            </a:r>
            <a:endParaRPr b="1" sz="32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2400">
                <a:solidFill>
                  <a:schemeClr val="dk1"/>
                </a:solidFill>
              </a:rPr>
              <a:t>「つくる・活用する・分析する」</a:t>
            </a:r>
            <a:endParaRPr b="1" sz="24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2400">
                <a:solidFill>
                  <a:schemeClr val="dk1"/>
                </a:solidFill>
              </a:rPr>
              <a:t>アクションプランを整理してみましょう</a:t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1"/>
          <p:cNvSpPr txBox="1"/>
          <p:nvPr/>
        </p:nvSpPr>
        <p:spPr>
          <a:xfrm>
            <a:off x="92675" y="34450"/>
            <a:ext cx="65982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D0D0D"/>
              </a:solidFill>
              <a:latin typeface="HiraKakuProN-W3"/>
              <a:ea typeface="HiraKakuProN-W3"/>
              <a:cs typeface="HiraKakuProN-W3"/>
              <a:sym typeface="HiraKakuProN-W3"/>
            </a:endParaRPr>
          </a:p>
        </p:txBody>
      </p:sp>
      <p:cxnSp>
        <p:nvCxnSpPr>
          <p:cNvPr id="173" name="Google Shape;173;p61"/>
          <p:cNvCxnSpPr/>
          <p:nvPr/>
        </p:nvCxnSpPr>
        <p:spPr>
          <a:xfrm>
            <a:off x="111200" y="477800"/>
            <a:ext cx="88506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aphicFrame>
        <p:nvGraphicFramePr>
          <p:cNvPr id="174" name="Google Shape;174;p61"/>
          <p:cNvGraphicFramePr/>
          <p:nvPr/>
        </p:nvGraphicFramePr>
        <p:xfrm>
          <a:off x="769275" y="121459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{01E59569-3EE5-49CA-BABB-5A17CF9D523F}</a:tableStyleId>
              </a:tblPr>
              <a:tblGrid>
                <a:gridCol w="1189250"/>
                <a:gridCol w="3008500"/>
                <a:gridCol w="3235100"/>
              </a:tblGrid>
              <a:tr h="364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AS IS</a:t>
                      </a:r>
                      <a:endParaRPr b="1"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200">
                          <a:solidFill>
                            <a:schemeClr val="lt1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TO BE</a:t>
                      </a:r>
                      <a:endParaRPr b="1" sz="1200">
                        <a:solidFill>
                          <a:schemeClr val="lt1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2A1EF"/>
                    </a:solidFill>
                  </a:tcPr>
                </a:tc>
              </a:tr>
              <a:tr h="795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200"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戦略 / 計画</a:t>
                      </a:r>
                      <a:endParaRPr b="1" sz="1200"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目的が曖昧でとりあえず発信している</a:t>
                      </a:r>
                      <a:endParaRPr b="1" sz="1000"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>
                          <a:solidFill>
                            <a:srgbClr val="02A1EF"/>
                          </a:solidFill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戦略/計画に基づいた情報発信のため、意図が明確</a:t>
                      </a:r>
                      <a:endParaRPr b="1" sz="1000">
                        <a:solidFill>
                          <a:srgbClr val="02A1EF"/>
                        </a:solidFill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200"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つくる</a:t>
                      </a:r>
                      <a:endParaRPr b="1" sz="1200"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コンテンツのネタが浮かばない</a:t>
                      </a:r>
                      <a:endParaRPr b="1" sz="1000"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誰に取材すれば良いかわからない</a:t>
                      </a:r>
                      <a:endParaRPr b="1" sz="1000"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 u="sng">
                          <a:solidFill>
                            <a:srgbClr val="02A1EF"/>
                          </a:solidFill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常に目的に立ちかえって企画する習慣が身についてる</a:t>
                      </a:r>
                      <a:r>
                        <a:rPr b="1" lang="ja" sz="1000">
                          <a:solidFill>
                            <a:srgbClr val="02A1EF"/>
                          </a:solidFill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ため、制作プロセスに迷いがない</a:t>
                      </a:r>
                      <a:endParaRPr b="1" sz="1000">
                        <a:solidFill>
                          <a:srgbClr val="02A1EF"/>
                        </a:solidFill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200"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活用する</a:t>
                      </a:r>
                      <a:endParaRPr b="1" sz="1200"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コンテンツをつくりっぱなしで放置している</a:t>
                      </a:r>
                      <a:endParaRPr b="1" sz="1000"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 u="sng">
                          <a:solidFill>
                            <a:srgbClr val="02A1EF"/>
                          </a:solidFill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コンテンツをターゲットに届けるために、発信頻度/チャネルの最適化を実践できている</a:t>
                      </a:r>
                      <a:endParaRPr b="1" sz="1000" u="sng">
                        <a:solidFill>
                          <a:srgbClr val="02A1EF"/>
                        </a:solidFill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5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200"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分析する</a:t>
                      </a:r>
                      <a:endParaRPr b="1" sz="1200"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情報発信の効果を実感できない</a:t>
                      </a:r>
                      <a:endParaRPr b="1" sz="1000"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改善点がわからない</a:t>
                      </a:r>
                      <a:endParaRPr b="1" sz="1000"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ja" sz="1000">
                          <a:solidFill>
                            <a:srgbClr val="02A1EF"/>
                          </a:solidFill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パラメータなどを活用し定量的な分析をおこなうことで、</a:t>
                      </a:r>
                      <a:r>
                        <a:rPr b="1" lang="ja" sz="1000" u="sng">
                          <a:solidFill>
                            <a:srgbClr val="02A1EF"/>
                          </a:solidFill>
                          <a:latin typeface="HiraKakuPro-W3"/>
                          <a:ea typeface="HiraKakuPro-W3"/>
                          <a:cs typeface="HiraKakuPro-W3"/>
                          <a:sym typeface="HiraKakuPro-W3"/>
                        </a:rPr>
                        <a:t>PDCAサイクルを回せている</a:t>
                      </a:r>
                      <a:endParaRPr b="1" sz="1000" u="sng">
                        <a:solidFill>
                          <a:srgbClr val="02A1EF"/>
                        </a:solidFill>
                        <a:latin typeface="HiraKakuPro-W3"/>
                        <a:ea typeface="HiraKakuPro-W3"/>
                        <a:cs typeface="HiraKakuPro-W3"/>
                        <a:sym typeface="HiraKakuPro-W3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75" name="Google Shape;175;p61"/>
          <p:cNvSpPr txBox="1"/>
          <p:nvPr/>
        </p:nvSpPr>
        <p:spPr>
          <a:xfrm>
            <a:off x="500850" y="714375"/>
            <a:ext cx="81423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1800">
                <a:solidFill>
                  <a:schemeClr val="dk1"/>
                </a:solidFill>
                <a:latin typeface="HiraKakuPro-W3"/>
                <a:ea typeface="HiraKakuPro-W3"/>
                <a:cs typeface="HiraKakuPro-W3"/>
                <a:sym typeface="HiraKakuPro-W3"/>
              </a:rPr>
              <a:t>気軽に発信できる運用体制を構築し、戦略的な情報発信の実現を目指します</a:t>
            </a:r>
            <a:endParaRPr b="1" sz="1800">
              <a:solidFill>
                <a:schemeClr val="dk1"/>
              </a:solidFill>
              <a:latin typeface="HiraKakuPro-W3"/>
              <a:ea typeface="HiraKakuPro-W3"/>
              <a:cs typeface="HiraKakuPro-W3"/>
              <a:sym typeface="HiraKakuPro-W3"/>
            </a:endParaRPr>
          </a:p>
        </p:txBody>
      </p:sp>
      <p:sp>
        <p:nvSpPr>
          <p:cNvPr id="176" name="Google Shape;176;p61"/>
          <p:cNvSpPr/>
          <p:nvPr/>
        </p:nvSpPr>
        <p:spPr>
          <a:xfrm>
            <a:off x="1112575" y="2879200"/>
            <a:ext cx="505800" cy="60300"/>
          </a:xfrm>
          <a:prstGeom prst="rect">
            <a:avLst/>
          </a:prstGeom>
          <a:solidFill>
            <a:srgbClr val="FFF1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61"/>
          <p:cNvSpPr/>
          <p:nvPr/>
        </p:nvSpPr>
        <p:spPr>
          <a:xfrm>
            <a:off x="1112575" y="3666488"/>
            <a:ext cx="505800" cy="60300"/>
          </a:xfrm>
          <a:prstGeom prst="rect">
            <a:avLst/>
          </a:prstGeom>
          <a:solidFill>
            <a:srgbClr val="FFF1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61"/>
          <p:cNvSpPr/>
          <p:nvPr/>
        </p:nvSpPr>
        <p:spPr>
          <a:xfrm>
            <a:off x="1112575" y="4474005"/>
            <a:ext cx="505800" cy="60300"/>
          </a:xfrm>
          <a:prstGeom prst="rect">
            <a:avLst/>
          </a:prstGeom>
          <a:solidFill>
            <a:srgbClr val="FFF1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61"/>
          <p:cNvSpPr txBox="1"/>
          <p:nvPr/>
        </p:nvSpPr>
        <p:spPr>
          <a:xfrm>
            <a:off x="92675" y="34450"/>
            <a:ext cx="65982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>
                <a:solidFill>
                  <a:srgbClr val="0D0D0D"/>
                </a:solidFill>
                <a:latin typeface="HiraKakuProN-W3"/>
                <a:ea typeface="HiraKakuProN-W3"/>
                <a:cs typeface="HiraKakuProN-W3"/>
                <a:sym typeface="HiraKakuProN-W3"/>
              </a:rPr>
              <a:t>整理すること</a:t>
            </a:r>
            <a:endParaRPr b="1">
              <a:solidFill>
                <a:srgbClr val="0D0D0D"/>
              </a:solidFill>
              <a:latin typeface="HiraKakuProN-W3"/>
              <a:ea typeface="HiraKakuProN-W3"/>
              <a:cs typeface="HiraKakuProN-W3"/>
              <a:sym typeface="HiraKakuProN-W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62"/>
          <p:cNvSpPr/>
          <p:nvPr/>
        </p:nvSpPr>
        <p:spPr>
          <a:xfrm>
            <a:off x="72800" y="1788400"/>
            <a:ext cx="8983200" cy="3111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85" name="Google Shape;185;p62"/>
          <p:cNvSpPr/>
          <p:nvPr/>
        </p:nvSpPr>
        <p:spPr>
          <a:xfrm>
            <a:off x="73110" y="1788546"/>
            <a:ext cx="8983200" cy="293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>
                <a:solidFill>
                  <a:srgbClr val="0D0D0D"/>
                </a:solidFill>
                <a:latin typeface="HiraKakuProN-W3"/>
                <a:ea typeface="HiraKakuProN-W3"/>
                <a:cs typeface="HiraKakuProN-W3"/>
                <a:sym typeface="HiraKakuProN-W3"/>
              </a:rPr>
              <a:t>アクションリスト</a:t>
            </a:r>
            <a:endParaRPr b="1">
              <a:solidFill>
                <a:srgbClr val="0D0D0D"/>
              </a:solidFill>
              <a:latin typeface="HiraKakuProN-W3"/>
              <a:ea typeface="HiraKakuProN-W3"/>
              <a:cs typeface="HiraKakuProN-W3"/>
              <a:sym typeface="HiraKakuProN-W3"/>
            </a:endParaRPr>
          </a:p>
        </p:txBody>
      </p:sp>
      <p:sp>
        <p:nvSpPr>
          <p:cNvPr id="186" name="Google Shape;186;p62"/>
          <p:cNvSpPr txBox="1"/>
          <p:nvPr/>
        </p:nvSpPr>
        <p:spPr>
          <a:xfrm>
            <a:off x="640276" y="2201523"/>
            <a:ext cx="77574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u="sng"/>
              <a:t>■つくる</a:t>
            </a:r>
            <a:endParaRPr sz="1000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>
                <a:solidFill>
                  <a:schemeClr val="dk1"/>
                </a:solidFill>
              </a:rPr>
              <a:t>・</a:t>
            </a:r>
            <a:endParaRPr sz="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u="sng">
                <a:solidFill>
                  <a:schemeClr val="dk1"/>
                </a:solidFill>
              </a:rPr>
              <a:t>■</a:t>
            </a:r>
            <a:r>
              <a:rPr lang="ja" sz="1000" u="sng"/>
              <a:t>活用する</a:t>
            </a:r>
            <a:endParaRPr sz="1000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>
                <a:solidFill>
                  <a:schemeClr val="dk1"/>
                </a:solidFill>
              </a:rPr>
              <a:t>・</a:t>
            </a:r>
            <a:endParaRPr sz="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u="sng">
                <a:solidFill>
                  <a:schemeClr val="dk1"/>
                </a:solidFill>
              </a:rPr>
              <a:t>■</a:t>
            </a:r>
            <a:r>
              <a:rPr lang="ja" sz="1000" u="sng"/>
              <a:t>分析する</a:t>
            </a:r>
            <a:endParaRPr sz="1000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700">
                <a:solidFill>
                  <a:schemeClr val="dk1"/>
                </a:solidFill>
              </a:rPr>
              <a:t>・</a:t>
            </a:r>
            <a:endParaRPr sz="500">
              <a:solidFill>
                <a:schemeClr val="dk1"/>
              </a:solidFill>
            </a:endParaRPr>
          </a:p>
        </p:txBody>
      </p:sp>
      <p:cxnSp>
        <p:nvCxnSpPr>
          <p:cNvPr id="187" name="Google Shape;187;p62"/>
          <p:cNvCxnSpPr/>
          <p:nvPr/>
        </p:nvCxnSpPr>
        <p:spPr>
          <a:xfrm>
            <a:off x="111200" y="396122"/>
            <a:ext cx="88506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8" name="Google Shape;188;p62"/>
          <p:cNvSpPr txBox="1"/>
          <p:nvPr/>
        </p:nvSpPr>
        <p:spPr>
          <a:xfrm>
            <a:off x="31566" y="-27388"/>
            <a:ext cx="86325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1200">
                <a:solidFill>
                  <a:srgbClr val="0D0D0D"/>
                </a:solidFill>
              </a:rPr>
              <a:t>talentbook活用目的：</a:t>
            </a:r>
            <a:endParaRPr b="1" sz="1500">
              <a:solidFill>
                <a:srgbClr val="0D0D0D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89" name="Google Shape;189;p62"/>
          <p:cNvGrpSpPr/>
          <p:nvPr/>
        </p:nvGrpSpPr>
        <p:grpSpPr>
          <a:xfrm>
            <a:off x="72800" y="506618"/>
            <a:ext cx="8983569" cy="1174403"/>
            <a:chOff x="376725" y="3219769"/>
            <a:chExt cx="8175800" cy="2334332"/>
          </a:xfrm>
        </p:grpSpPr>
        <p:sp>
          <p:nvSpPr>
            <p:cNvPr id="190" name="Google Shape;190;p62"/>
            <p:cNvSpPr/>
            <p:nvPr/>
          </p:nvSpPr>
          <p:spPr>
            <a:xfrm>
              <a:off x="377225" y="3560602"/>
              <a:ext cx="8175300" cy="19935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50"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50"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50"/>
            </a:p>
          </p:txBody>
        </p:sp>
        <p:sp>
          <p:nvSpPr>
            <p:cNvPr id="191" name="Google Shape;191;p62"/>
            <p:cNvSpPr/>
            <p:nvPr/>
          </p:nvSpPr>
          <p:spPr>
            <a:xfrm>
              <a:off x="376725" y="3219769"/>
              <a:ext cx="8175300" cy="5331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">
                  <a:solidFill>
                    <a:srgbClr val="0D0D0D"/>
                  </a:solidFill>
                  <a:latin typeface="HiraKakuProN-W3"/>
                  <a:ea typeface="HiraKakuProN-W3"/>
                  <a:cs typeface="HiraKakuProN-W3"/>
                  <a:sym typeface="HiraKakuProN-W3"/>
                </a:rPr>
                <a:t>実現したい理想の状態</a:t>
              </a:r>
              <a:r>
                <a:rPr b="1" lang="ja" sz="1200">
                  <a:solidFill>
                    <a:srgbClr val="0D0D0D"/>
                  </a:solidFill>
                  <a:latin typeface="HiraKakuProN-W3"/>
                  <a:ea typeface="HiraKakuProN-W3"/>
                  <a:cs typeface="HiraKakuProN-W3"/>
                  <a:sym typeface="HiraKakuProN-W3"/>
                </a:rPr>
                <a:t>（誰と、どんな関係性を築きたいのか）</a:t>
              </a:r>
              <a:endParaRPr b="1">
                <a:solidFill>
                  <a:srgbClr val="0D0D0D"/>
                </a:solidFill>
                <a:latin typeface="HiraKakuProN-W3"/>
                <a:ea typeface="HiraKakuProN-W3"/>
                <a:cs typeface="HiraKakuProN-W3"/>
                <a:sym typeface="HiraKakuProN-W3"/>
              </a:endParaRPr>
            </a:p>
          </p:txBody>
        </p:sp>
      </p:grpSp>
      <p:sp>
        <p:nvSpPr>
          <p:cNvPr id="192" name="Google Shape;192;p62"/>
          <p:cNvSpPr txBox="1"/>
          <p:nvPr/>
        </p:nvSpPr>
        <p:spPr>
          <a:xfrm>
            <a:off x="171875" y="965575"/>
            <a:ext cx="7448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ja" sz="1100">
                <a:solidFill>
                  <a:schemeClr val="dk1"/>
                </a:solidFill>
              </a:rPr>
              <a:t>・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ja" sz="1100">
                <a:solidFill>
                  <a:schemeClr val="dk1"/>
                </a:solidFill>
              </a:rPr>
              <a:t>・</a:t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